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  <p:sldMasterId id="2147483662" r:id="rId2"/>
    <p:sldMasterId id="2147483669" r:id="rId3"/>
  </p:sldMasterIdLst>
  <p:notesMasterIdLst>
    <p:notesMasterId r:id="rId18"/>
  </p:notesMasterIdLst>
  <p:sldIdLst>
    <p:sldId id="273" r:id="rId4"/>
    <p:sldId id="264" r:id="rId5"/>
    <p:sldId id="272" r:id="rId6"/>
    <p:sldId id="274" r:id="rId7"/>
    <p:sldId id="275" r:id="rId8"/>
    <p:sldId id="276" r:id="rId9"/>
    <p:sldId id="277" r:id="rId10"/>
    <p:sldId id="278" r:id="rId11"/>
    <p:sldId id="280" r:id="rId12"/>
    <p:sldId id="279" r:id="rId13"/>
    <p:sldId id="281" r:id="rId14"/>
    <p:sldId id="282" r:id="rId15"/>
    <p:sldId id="283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iley Renaud" initials="HR" lastIdx="1" clrIdx="0">
    <p:extLst>
      <p:ext uri="{19B8F6BF-5375-455C-9EA6-DF929625EA0E}">
        <p15:presenceInfo xmlns:p15="http://schemas.microsoft.com/office/powerpoint/2012/main" userId="S-1-5-21-331043993-1805543092-619646970-205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7B84"/>
    <a:srgbClr val="0072BD"/>
    <a:srgbClr val="005EB8"/>
    <a:srgbClr val="0072BC"/>
    <a:srgbClr val="00B0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0" autoAdjust="0"/>
    <p:restoredTop sz="86433"/>
  </p:normalViewPr>
  <p:slideViewPr>
    <p:cSldViewPr snapToGrid="0" snapToObjects="1">
      <p:cViewPr varScale="1">
        <p:scale>
          <a:sx n="70" d="100"/>
          <a:sy n="70" d="100"/>
        </p:scale>
        <p:origin x="78" y="222"/>
      </p:cViewPr>
      <p:guideLst/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1-31T14:38:45.881" idx="1">
    <p:pos x="7454" y="707"/>
    <p:text>mahi and snook fish</p:text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BBF42-5A2F-4E43-B850-56845A29406E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D228A-7608-6E4D-A844-B4D623F10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0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D228A-7608-6E4D-A844-B4D623F10A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52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W Title Full Frame Logo">
    <p:bg>
      <p:bgPr>
        <a:solidFill>
          <a:srgbClr val="0072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W Title Full Frame and Symbo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W Title Full Frame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48141"/>
            <a:ext cx="10515600" cy="1193075"/>
          </a:xfrm>
        </p:spPr>
        <p:txBody>
          <a:bodyPr anchor="ctr" anchorCtr="0"/>
          <a:lstStyle>
            <a:lvl1pPr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541215"/>
            <a:ext cx="10515600" cy="69664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6420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W Title Full Frame Logo -Tertia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W Plai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7117" y="1690693"/>
            <a:ext cx="10706687" cy="3402307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rgbClr val="6B7B84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• 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47117" y="365129"/>
            <a:ext cx="107066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01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-Up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78881" y="4448908"/>
            <a:ext cx="2942491" cy="33710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rgbClr val="00B0B8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</a:p>
          <a:p>
            <a:pPr lvl="0"/>
            <a:endParaRPr lang="en-US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2"/>
          </p:nvPr>
        </p:nvSpPr>
        <p:spPr>
          <a:xfrm>
            <a:off x="984489" y="4786016"/>
            <a:ext cx="2936883" cy="6300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0" baseline="0">
                <a:solidFill>
                  <a:srgbClr val="6B7B84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4557209" y="4448908"/>
            <a:ext cx="2942491" cy="33710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rgbClr val="00B0B8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</a:p>
          <a:p>
            <a:pPr lvl="0"/>
            <a:endParaRPr lang="en-US" dirty="0" smtClean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4"/>
          </p:nvPr>
        </p:nvSpPr>
        <p:spPr>
          <a:xfrm>
            <a:off x="4549369" y="4786016"/>
            <a:ext cx="2950331" cy="6300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0" baseline="0">
                <a:solidFill>
                  <a:srgbClr val="6B7B84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5"/>
          </p:nvPr>
        </p:nvSpPr>
        <p:spPr>
          <a:xfrm>
            <a:off x="8171973" y="4448908"/>
            <a:ext cx="2942491" cy="33710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rgbClr val="00B0B8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</a:p>
          <a:p>
            <a:pPr lvl="0"/>
            <a:endParaRPr lang="en-US" dirty="0" smtClean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6"/>
          </p:nvPr>
        </p:nvSpPr>
        <p:spPr>
          <a:xfrm>
            <a:off x="8177581" y="4786011"/>
            <a:ext cx="2936883" cy="6300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0" baseline="0">
                <a:solidFill>
                  <a:srgbClr val="6B7B84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7"/>
          </p:nvPr>
        </p:nvSpPr>
        <p:spPr>
          <a:xfrm>
            <a:off x="968856" y="1850066"/>
            <a:ext cx="2941637" cy="2509284"/>
          </a:xfrm>
          <a:prstGeom prst="rect">
            <a:avLst/>
          </a:prstGeom>
          <a:solidFill>
            <a:srgbClr val="6B7B84">
              <a:alpha val="17000"/>
            </a:srgbClr>
          </a:solidFill>
        </p:spPr>
        <p:txBody>
          <a:bodyPr/>
          <a:lstStyle>
            <a:lvl1pPr>
              <a:defRPr b="0" i="0">
                <a:latin typeface="Calibri Regular" charset="0"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4551112" y="1850066"/>
            <a:ext cx="2941637" cy="2509284"/>
          </a:xfrm>
          <a:prstGeom prst="rect">
            <a:avLst/>
          </a:prstGeom>
          <a:solidFill>
            <a:srgbClr val="6B7B84">
              <a:alpha val="17000"/>
            </a:srgbClr>
          </a:solidFill>
        </p:spPr>
        <p:txBody>
          <a:bodyPr/>
          <a:lstStyle>
            <a:lvl1pPr>
              <a:defRPr b="0" i="0">
                <a:latin typeface="Calibri Regular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28"/>
          <p:cNvSpPr>
            <a:spLocks noGrp="1"/>
          </p:cNvSpPr>
          <p:nvPr>
            <p:ph type="pic" sz="quarter" idx="19"/>
          </p:nvPr>
        </p:nvSpPr>
        <p:spPr>
          <a:xfrm>
            <a:off x="8171972" y="1850065"/>
            <a:ext cx="2941637" cy="2509284"/>
          </a:xfrm>
          <a:prstGeom prst="rect">
            <a:avLst/>
          </a:prstGeom>
          <a:solidFill>
            <a:srgbClr val="6B7B84">
              <a:alpha val="17000"/>
            </a:srgbClr>
          </a:solidFill>
        </p:spPr>
        <p:txBody>
          <a:bodyPr/>
          <a:lstStyle>
            <a:lvl1pPr>
              <a:defRPr b="0" i="0">
                <a:latin typeface="Calibri Regular" charset="0"/>
              </a:defRPr>
            </a:lvl1pPr>
          </a:lstStyle>
          <a:p>
            <a:endParaRPr lang="en-US" dirty="0"/>
          </a:p>
        </p:txBody>
      </p:sp>
      <p:sp>
        <p:nvSpPr>
          <p:cNvPr id="32" name="Title Placeholder 1"/>
          <p:cNvSpPr>
            <a:spLocks noGrp="1"/>
          </p:cNvSpPr>
          <p:nvPr>
            <p:ph type="title"/>
          </p:nvPr>
        </p:nvSpPr>
        <p:spPr>
          <a:xfrm>
            <a:off x="647117" y="365129"/>
            <a:ext cx="107066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819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647" y="744778"/>
            <a:ext cx="4885103" cy="433255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>
                <a:solidFill>
                  <a:srgbClr val="005EB8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50647" y="1347892"/>
            <a:ext cx="4885103" cy="5101676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baseline="0">
                <a:solidFill>
                  <a:schemeClr val="tx1">
                    <a:tint val="75000"/>
                  </a:schemeClr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• 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4" name="Rectangle 3"/>
          <p:cNvSpPr/>
          <p:nvPr userDrawn="1"/>
        </p:nvSpPr>
        <p:spPr>
          <a:xfrm>
            <a:off x="6096000" y="0"/>
            <a:ext cx="6099544" cy="6858000"/>
          </a:xfrm>
          <a:prstGeom prst="rect">
            <a:avLst/>
          </a:prstGeom>
          <a:solidFill>
            <a:srgbClr val="0072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n>
                <a:noFill/>
              </a:ln>
              <a:solidFill>
                <a:srgbClr val="005EB8"/>
              </a:solidFill>
              <a:latin typeface="Calibri Regular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908" y="666756"/>
            <a:ext cx="4346917" cy="2047875"/>
          </a:xfrm>
        </p:spPr>
        <p:txBody>
          <a:bodyPr anchor="b">
            <a:normAutofit/>
          </a:bodyPr>
          <a:lstStyle>
            <a:lvl1pPr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955" y="5802340"/>
            <a:ext cx="1769828" cy="87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25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4080" y="3"/>
            <a:ext cx="6327648" cy="6858001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550647" y="744778"/>
            <a:ext cx="4885103" cy="433255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>
                <a:solidFill>
                  <a:srgbClr val="005EB8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50647" y="1347892"/>
            <a:ext cx="4885103" cy="5101676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baseline="0">
                <a:solidFill>
                  <a:schemeClr val="tx1">
                    <a:tint val="75000"/>
                  </a:schemeClr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• 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955" y="5802340"/>
            <a:ext cx="1769828" cy="878879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W Plai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7117" y="1690693"/>
            <a:ext cx="10706687" cy="4551617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>
                <a:solidFill>
                  <a:srgbClr val="6B7B84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• 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47117" y="170689"/>
            <a:ext cx="9179639" cy="780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W Plai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"/>
            <a:ext cx="12192000" cy="950975"/>
          </a:xfrm>
          <a:prstGeom prst="rect">
            <a:avLst/>
          </a:prstGeom>
          <a:solidFill>
            <a:srgbClr val="00B0B8"/>
          </a:solidFill>
          <a:ln>
            <a:solidFill>
              <a:srgbClr val="00B0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alibri Regular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7115" y="1121665"/>
            <a:ext cx="10874327" cy="5303522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>
                <a:solidFill>
                  <a:srgbClr val="6B7B84"/>
                </a:solidFill>
                <a:latin typeface="Calibri Regular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• Click to edit Master text styles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47117" y="170689"/>
            <a:ext cx="9179639" cy="780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9926" y="0"/>
            <a:ext cx="1092076" cy="1060792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emf"/><Relationship Id="rId4" Type="http://schemas.openxmlformats.org/officeDocument/2006/relationships/image" Target="../media/image8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46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7" r:id="rId2"/>
    <p:sldLayoutId id="2147483658" r:id="rId3"/>
    <p:sldLayoutId id="2147483668" r:id="rId4"/>
  </p:sldLayoutIdLst>
  <p:timing>
    <p:tnLst>
      <p:par>
        <p:cTn id="1" dur="indefinite" restart="never" nodeType="tmRoot"/>
      </p:par>
    </p:tnLst>
  </p:timing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Calibri Regular" charset="0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bg1"/>
          </a:solidFill>
          <a:latin typeface="Calibri Regular" charset="0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Calibri Regular" charset="0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Calibri Regular" charset="0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Calibri Regular" charset="0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Calibri Regular" charset="0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117" y="365131"/>
            <a:ext cx="10706687" cy="988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955" y="5802336"/>
            <a:ext cx="1769828" cy="87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1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</p:sldLayoutIdLst>
  <p:timing>
    <p:tnLst>
      <p:par>
        <p:cTn id="1" dur="indefinite" restart="never" nodeType="tmRoot"/>
      </p:par>
    </p:tnLst>
  </p:timing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005EB8"/>
          </a:solidFill>
          <a:latin typeface="Calibri Regular" charset="0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rgbClr val="00B0B8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7"/>
        </a:buBlip>
        <a:defRPr sz="2400" kern="1200">
          <a:solidFill>
            <a:srgbClr val="6B7B84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7"/>
        </a:buBlip>
        <a:defRPr sz="2000" kern="1200">
          <a:solidFill>
            <a:srgbClr val="6B7B84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7"/>
        </a:buBlip>
        <a:defRPr sz="1800" kern="1200">
          <a:solidFill>
            <a:srgbClr val="6B7B84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7"/>
        </a:buBlip>
        <a:defRPr sz="1800" kern="1200">
          <a:solidFill>
            <a:srgbClr val="6B7B84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"/>
            <a:ext cx="12192000" cy="950976"/>
          </a:xfrm>
          <a:prstGeom prst="rect">
            <a:avLst/>
          </a:prstGeom>
          <a:solidFill>
            <a:srgbClr val="005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alibri Regular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9926" y="0"/>
            <a:ext cx="1092076" cy="106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1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</p:sldLayoutIdLst>
  <p:timing>
    <p:tnLst>
      <p:par>
        <p:cTn id="1" dur="indefinite" restart="never" nodeType="tmRoot"/>
      </p:par>
    </p:tnLst>
  </p:timing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800" b="0" i="0" kern="1200" baseline="0">
          <a:solidFill>
            <a:schemeClr val="bg1"/>
          </a:solidFill>
          <a:latin typeface="Calibri Regular" charset="0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rgbClr val="00B0B8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5"/>
        </a:buBlip>
        <a:defRPr sz="2400" kern="1200">
          <a:solidFill>
            <a:srgbClr val="6B7B84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5"/>
        </a:buBlip>
        <a:defRPr sz="2000" kern="1200">
          <a:solidFill>
            <a:srgbClr val="6B7B84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5"/>
        </a:buBlip>
        <a:defRPr sz="1800" kern="1200">
          <a:solidFill>
            <a:srgbClr val="6B7B84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SzPct val="85000"/>
        <a:buFontTx/>
        <a:buBlip>
          <a:blip r:embed="rId5"/>
        </a:buBlip>
        <a:defRPr sz="1800" kern="1200">
          <a:solidFill>
            <a:srgbClr val="6B7B84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6" Type="http://schemas.openxmlformats.org/officeDocument/2006/relationships/comments" Target="../comments/commen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Vwme4SJCls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youtube.com/watch?v=JDPFR6n8tAQ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goldf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41169"/>
            <a:ext cx="6589556" cy="34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484" y="3477490"/>
            <a:ext cx="4816116" cy="322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ha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636" y="241169"/>
            <a:ext cx="5186964" cy="291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tingr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865417"/>
            <a:ext cx="3238309" cy="283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parrotfi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67" y="4017668"/>
            <a:ext cx="3500834" cy="233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85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-1246910" y="4350472"/>
            <a:ext cx="9144000" cy="2387600"/>
          </a:xfrm>
        </p:spPr>
        <p:txBody>
          <a:bodyPr/>
          <a:lstStyle/>
          <a:p>
            <a:r>
              <a:rPr lang="en-US" dirty="0" smtClean="0"/>
              <a:t>CARTILAGINOUS FISH</a:t>
            </a:r>
            <a:endParaRPr lang="en-US" dirty="0"/>
          </a:p>
        </p:txBody>
      </p:sp>
      <p:pic>
        <p:nvPicPr>
          <p:cNvPr id="2050" name="Picture 2" descr="Image result for CARTILAGINOUS 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4" y="228527"/>
            <a:ext cx="3305175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CARTILAGINOUS FI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00013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ARTILAGINOUS FIS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4" y="2735984"/>
            <a:ext cx="43053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CARTILAGINOUS FI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703" y="228527"/>
            <a:ext cx="4087813" cy="233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cute shark re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92" y="3115902"/>
            <a:ext cx="3627440" cy="242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31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7115" y="189827"/>
            <a:ext cx="10706687" cy="77334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Bony vs. Cartilaginous Fish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47115" y="1121665"/>
            <a:ext cx="4730104" cy="5303523"/>
          </a:xfrm>
        </p:spPr>
        <p:txBody>
          <a:bodyPr/>
          <a:lstStyle/>
          <a:p>
            <a:r>
              <a:rPr lang="en-US" dirty="0" smtClean="0"/>
              <a:t>Bony fishes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Have bones!</a:t>
            </a:r>
          </a:p>
          <a:p>
            <a:pPr marL="342900" indent="-342900">
              <a:buFontTx/>
              <a:buChar char="-"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5977719" y="1121665"/>
            <a:ext cx="58548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rgbClr val="6B7B84"/>
                </a:solidFill>
                <a:latin typeface="Calibri Regular"/>
                <a:cs typeface="Calibri" panose="020F0502020204030204" pitchFamily="34" charset="0"/>
              </a:rPr>
              <a:t>Cartilaginous fishes</a:t>
            </a:r>
            <a:endParaRPr lang="en-US" sz="2400" dirty="0">
              <a:solidFill>
                <a:srgbClr val="6B7B84"/>
              </a:solidFill>
              <a:latin typeface="Calibri Regular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6B7B84"/>
                </a:solidFill>
                <a:latin typeface="Calibri Regular"/>
                <a:cs typeface="Calibri" panose="020F0502020204030204" pitchFamily="34" charset="0"/>
              </a:rPr>
              <a:t>Have </a:t>
            </a:r>
            <a:r>
              <a:rPr lang="en-US" sz="2400" dirty="0" smtClean="0">
                <a:solidFill>
                  <a:srgbClr val="6B7B84"/>
                </a:solidFill>
                <a:latin typeface="Calibri Regular"/>
                <a:cs typeface="Calibri" panose="020F0502020204030204" pitchFamily="34" charset="0"/>
              </a:rPr>
              <a:t>cartilage!</a:t>
            </a:r>
          </a:p>
          <a:p>
            <a:pPr marL="800100" lvl="1" indent="-342900">
              <a:spcAft>
                <a:spcPts val="600"/>
              </a:spcAft>
              <a:buFontTx/>
              <a:buChar char="-"/>
            </a:pPr>
            <a:r>
              <a:rPr lang="en-US" sz="2400" dirty="0" smtClean="0">
                <a:solidFill>
                  <a:srgbClr val="6B7B84"/>
                </a:solidFill>
                <a:latin typeface="Calibri Regular"/>
                <a:cs typeface="Calibri" panose="020F0502020204030204" pitchFamily="34" charset="0"/>
              </a:rPr>
              <a:t>Lighter than bone </a:t>
            </a:r>
            <a:r>
              <a:rPr lang="en-US" sz="2400" dirty="0" smtClean="0">
                <a:solidFill>
                  <a:srgbClr val="6B7B84"/>
                </a:solidFill>
                <a:latin typeface="Calibri Regular"/>
                <a:cs typeface="Calibri" panose="020F0502020204030204" pitchFamily="34" charset="0"/>
                <a:sym typeface="Wingdings" panose="05000000000000000000" pitchFamily="2" charset="2"/>
              </a:rPr>
              <a:t> can float and swim more easily</a:t>
            </a:r>
          </a:p>
          <a:p>
            <a:pPr marL="800100" lvl="1" indent="-342900">
              <a:spcAft>
                <a:spcPts val="600"/>
              </a:spcAft>
              <a:buFontTx/>
              <a:buChar char="-"/>
            </a:pPr>
            <a:r>
              <a:rPr lang="en-US" sz="2400" dirty="0" smtClean="0">
                <a:solidFill>
                  <a:srgbClr val="6B7B84"/>
                </a:solidFill>
                <a:latin typeface="Calibri Regular"/>
                <a:cs typeface="Calibri" panose="020F0502020204030204" pitchFamily="34" charset="0"/>
                <a:sym typeface="Wingdings" panose="05000000000000000000" pitchFamily="2" charset="2"/>
              </a:rPr>
              <a:t>Very tough and strong</a:t>
            </a:r>
            <a:endParaRPr lang="en-US" sz="2400" dirty="0" smtClean="0">
              <a:solidFill>
                <a:srgbClr val="6B7B84"/>
              </a:solidFill>
              <a:latin typeface="Calibri Regular"/>
              <a:cs typeface="Calibri" panose="020F0502020204030204" pitchFamily="34" charset="0"/>
            </a:endParaRPr>
          </a:p>
        </p:txBody>
      </p:sp>
      <p:pic>
        <p:nvPicPr>
          <p:cNvPr id="3074" name="Picture 2" descr="Image result for fish skele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03" y="4351422"/>
            <a:ext cx="4164666" cy="223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fish skele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836" y="2110640"/>
            <a:ext cx="3458454" cy="216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e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77" y="4513101"/>
            <a:ext cx="3076630" cy="205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no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023" y="3712941"/>
            <a:ext cx="3390058" cy="286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65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86603" y="1248580"/>
            <a:ext cx="11300346" cy="690804"/>
          </a:xfrm>
        </p:spPr>
        <p:txBody>
          <a:bodyPr/>
          <a:lstStyle/>
          <a:p>
            <a:r>
              <a:rPr lang="en-US" dirty="0" err="1" smtClean="0"/>
              <a:t>Placoid</a:t>
            </a:r>
            <a:r>
              <a:rPr lang="en-US" dirty="0" smtClean="0"/>
              <a:t> Scales (dermal teeth)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smtClean="0"/>
              <a:t>Jaw: lost when they become worn, </a:t>
            </a:r>
          </a:p>
          <a:p>
            <a:r>
              <a:rPr lang="en-US" dirty="0"/>
              <a:t> </a:t>
            </a:r>
            <a:r>
              <a:rPr lang="en-US" dirty="0" smtClean="0"/>
              <a:t>   replaced by rows of new teeth behind 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CA" dirty="0"/>
          </a:p>
        </p:txBody>
      </p:sp>
      <p:pic>
        <p:nvPicPr>
          <p:cNvPr id="4098" name="Picture 2" descr="Image result for placoid sc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46" y="1877083"/>
            <a:ext cx="4365457" cy="293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placoid sc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618" y="1248580"/>
            <a:ext cx="3557770" cy="266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shark teeth ro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618" y="4103426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37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61810" y="1186141"/>
            <a:ext cx="10706687" cy="1257223"/>
          </a:xfrm>
        </p:spPr>
        <p:txBody>
          <a:bodyPr/>
          <a:lstStyle/>
          <a:p>
            <a:r>
              <a:rPr lang="en-US" dirty="0" smtClean="0"/>
              <a:t>Gills and Spiracles 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Pump water into gill chamber, then released through gill slits = no mud!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CA" dirty="0"/>
          </a:p>
        </p:txBody>
      </p:sp>
      <p:pic>
        <p:nvPicPr>
          <p:cNvPr id="5122" name="Picture 2" descr="Image result for shark spira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47" y="3332281"/>
            <a:ext cx="4056708" cy="26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1"/>
          <p:cNvSpPr txBox="1">
            <a:spLocks/>
          </p:cNvSpPr>
          <p:nvPr/>
        </p:nvSpPr>
        <p:spPr>
          <a:xfrm>
            <a:off x="5171528" y="2626828"/>
            <a:ext cx="6224520" cy="3446794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kern="1200">
                <a:solidFill>
                  <a:srgbClr val="6B7B84"/>
                </a:solidFill>
                <a:latin typeface="Calibri Regular" charset="0"/>
                <a:ea typeface="+mn-ea"/>
                <a:cs typeface="+mn-cs"/>
              </a:defRPr>
            </a:lvl1pPr>
            <a:lvl2pPr marL="457178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54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32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09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886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062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240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418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Two Classes</a:t>
            </a:r>
          </a:p>
          <a:p>
            <a:pPr marL="342900" indent="-342900">
              <a:buFontTx/>
              <a:buChar char="-"/>
            </a:pPr>
            <a:r>
              <a:rPr lang="en-US" b="1" dirty="0" smtClean="0"/>
              <a:t>Elasmobranchs</a:t>
            </a:r>
            <a:r>
              <a:rPr lang="en-US" dirty="0" smtClean="0"/>
              <a:t>: 5 gill slits, one spiracle, dermal teeth, upper jaw not firmly attached to skull (sharks, rays, skates)</a:t>
            </a:r>
          </a:p>
          <a:p>
            <a:pPr marL="342900" indent="-342900">
              <a:buFontTx/>
              <a:buChar char="-"/>
            </a:pPr>
            <a:r>
              <a:rPr lang="en-US" b="1" dirty="0" smtClean="0"/>
              <a:t>Chimeras</a:t>
            </a:r>
            <a:r>
              <a:rPr lang="en-US" dirty="0" smtClean="0"/>
              <a:t>: one gill opening, tooth plates, skull with a firmly attached jaw</a:t>
            </a:r>
            <a:endParaRPr lang="en-CA" dirty="0"/>
          </a:p>
        </p:txBody>
      </p:sp>
      <p:pic>
        <p:nvPicPr>
          <p:cNvPr id="5124" name="Picture 4" descr="Image result for elasmobranch vs chim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35" y="2425870"/>
            <a:ext cx="4919016" cy="384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Chimaera monstros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975" y="5041869"/>
            <a:ext cx="3424781" cy="16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95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swim bladder 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Must continuously swim or they will sink!</a:t>
            </a:r>
          </a:p>
          <a:p>
            <a:pPr marL="342900" indent="-342900">
              <a:buFontTx/>
              <a:buChar char="-"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CA" dirty="0"/>
          </a:p>
        </p:txBody>
      </p:sp>
      <p:pic>
        <p:nvPicPr>
          <p:cNvPr id="6146" name="Picture 2" descr="Image result for swim blad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7" y="2903775"/>
            <a:ext cx="5849439" cy="354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sleeping sh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948" y="3174689"/>
            <a:ext cx="4720357" cy="327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91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Oviparous (egg-layers) vs. ovoviviparous (hatch within, birth live young)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CA" dirty="0"/>
          </a:p>
        </p:txBody>
      </p:sp>
      <p:pic>
        <p:nvPicPr>
          <p:cNvPr id="7170" name="Picture 2" descr="Image result for shark eg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6" y="2407337"/>
            <a:ext cx="3834973" cy="383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808" y="2596035"/>
            <a:ext cx="608647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9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47116" y="1376795"/>
            <a:ext cx="10706687" cy="4551617"/>
          </a:xfrm>
        </p:spPr>
        <p:txBody>
          <a:bodyPr/>
          <a:lstStyle/>
          <a:p>
            <a:r>
              <a:rPr lang="en-US" dirty="0" err="1" smtClean="0">
                <a:hlinkClick r:id="rId2"/>
              </a:rPr>
              <a:t>Ampullae</a:t>
            </a:r>
            <a:r>
              <a:rPr lang="en-US" dirty="0" smtClean="0">
                <a:hlinkClick r:id="rId2"/>
              </a:rPr>
              <a:t> of Lorenzini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smtClean="0"/>
              <a:t>Electromagnetic sense 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r>
              <a:rPr lang="en-US" dirty="0" smtClean="0"/>
              <a:t>Lateral Line</a:t>
            </a:r>
          </a:p>
          <a:p>
            <a:r>
              <a:rPr lang="en-US" dirty="0" smtClean="0"/>
              <a:t>- Can detect changes in vibration/pressure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- Senses	</a:t>
            </a:r>
            <a:endParaRPr lang="en-CA" dirty="0"/>
          </a:p>
        </p:txBody>
      </p:sp>
      <p:pic>
        <p:nvPicPr>
          <p:cNvPr id="8194" name="Picture 2" descr="Image result for ampullae of lorenz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85" y="1528549"/>
            <a:ext cx="5250220" cy="269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lateral line sha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015" y="4402333"/>
            <a:ext cx="4320890" cy="230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lateral line stingr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7" y="4025290"/>
            <a:ext cx="2862996" cy="267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75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stingray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4" y="85132"/>
            <a:ext cx="2755806" cy="198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stingr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4" y="4232725"/>
            <a:ext cx="4359358" cy="245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stingray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4" y="1957299"/>
            <a:ext cx="3581162" cy="238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Image result for stingray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030" y="85132"/>
            <a:ext cx="4035189" cy="249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Image result for stingray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582" y="4232725"/>
            <a:ext cx="4904278" cy="245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Image result for stingray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936" y="2489649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Image result for stingray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08" y="85132"/>
            <a:ext cx="5193304" cy="275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Image result for stingray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316" y="4665892"/>
            <a:ext cx="2734196" cy="204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Image result for stingray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514" y="2843354"/>
            <a:ext cx="3653997" cy="205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Image result for stingray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311" y="2466940"/>
            <a:ext cx="2344934" cy="203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5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 families of stingrays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Sixgill</a:t>
            </a:r>
            <a:r>
              <a:rPr lang="en-US" dirty="0" smtClean="0"/>
              <a:t> stingrays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Deep water stingrays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Stingarees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smtClean="0"/>
              <a:t>Round rays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Whiptail stingrays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River stingrays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Butterfly rays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Eagle rays 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Facts</a:t>
            </a:r>
            <a:endParaRPr lang="en-CA" dirty="0"/>
          </a:p>
        </p:txBody>
      </p:sp>
      <p:pic>
        <p:nvPicPr>
          <p:cNvPr id="10244" name="Picture 4" descr="Image result for sixgill stin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042" y="1147917"/>
            <a:ext cx="2552131" cy="169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mage result for deep water stingr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81" y="1147916"/>
            <a:ext cx="2431474" cy="169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Image result for stingare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863" y="1147917"/>
            <a:ext cx="2552131" cy="171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Image result for round ray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32" y="3043031"/>
            <a:ext cx="2063549" cy="164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Image result for whiptail stingray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81" y="3043028"/>
            <a:ext cx="2431474" cy="161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Image result for river stingray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155" y="3036797"/>
            <a:ext cx="2156927" cy="161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8" name="Picture 18" descr="Image result for butterfly ray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834" y="4832851"/>
            <a:ext cx="2850677" cy="19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 descr="Image result for eagle ray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70" y="4832850"/>
            <a:ext cx="2533934" cy="19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2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600+ species of rays worldwide</a:t>
            </a:r>
          </a:p>
          <a:p>
            <a:r>
              <a:rPr lang="en-US" dirty="0" smtClean="0"/>
              <a:t>Commonly found in tropical and subtropical waters, some species in freshwater rivers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Facts</a:t>
            </a:r>
            <a:endParaRPr lang="en-CA" dirty="0"/>
          </a:p>
        </p:txBody>
      </p:sp>
      <p:pic>
        <p:nvPicPr>
          <p:cNvPr id="11266" name="Picture 2" descr="Image result for stingrays ra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477" y="2945293"/>
            <a:ext cx="6317966" cy="355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74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Barbed, venomous stingers 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Facts</a:t>
            </a:r>
            <a:endParaRPr lang="en-CA" dirty="0"/>
          </a:p>
        </p:txBody>
      </p:sp>
      <p:pic>
        <p:nvPicPr>
          <p:cNvPr id="12290" name="Picture 2" descr="Image result for stingray bar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6" y="2665674"/>
            <a:ext cx="4470793" cy="357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stingray bar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998" y="1936353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70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Facts</a:t>
            </a:r>
            <a:endParaRPr lang="en-CA" dirty="0"/>
          </a:p>
        </p:txBody>
      </p:sp>
      <p:pic>
        <p:nvPicPr>
          <p:cNvPr id="13314" name="Picture 2" descr="Image result for error 4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289" y="1529352"/>
            <a:ext cx="7484707" cy="43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8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Obs</a:t>
            </a:r>
            <a:r>
              <a:rPr lang="en-US" dirty="0" smtClean="0"/>
              <a:t>-RAY-</a:t>
            </a:r>
            <a:r>
              <a:rPr lang="en-US" dirty="0" err="1" smtClean="0"/>
              <a:t>tion</a:t>
            </a:r>
            <a:r>
              <a:rPr lang="en-US" dirty="0" smtClean="0"/>
              <a:t> sheets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Gallery Exploration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4664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W Full Fra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Wise2017.potx [Read-Only]" id="{A4D99795-F8E1-4A57-BE2C-7EF9D15CAAD0}" vid="{FCE1EBD1-A773-4E1A-9FE0-3D269FC9E80C}"/>
    </a:ext>
  </a:extLst>
</a:theme>
</file>

<file path=ppt/theme/theme2.xml><?xml version="1.0" encoding="utf-8"?>
<a:theme xmlns:a="http://schemas.openxmlformats.org/drawingml/2006/main" name="OW Plain with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Wise2017.potx [Read-Only]" id="{A4D99795-F8E1-4A57-BE2C-7EF9D15CAAD0}" vid="{4E61106A-9C8C-43F0-899B-DEE81EB0FDAB}"/>
    </a:ext>
  </a:extLst>
</a:theme>
</file>

<file path=ppt/theme/theme3.xml><?xml version="1.0" encoding="utf-8"?>
<a:theme xmlns:a="http://schemas.openxmlformats.org/drawingml/2006/main" name="1_OW Plain with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Wise2017.potx [Read-Only]" id="{A4D99795-F8E1-4A57-BE2C-7EF9D15CAAD0}" vid="{5E98679A-86F0-4059-B09E-D5AF2474A6A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OceanWise2017 - June 1</Template>
  <TotalTime>227</TotalTime>
  <Words>216</Words>
  <Application>Microsoft Office PowerPoint</Application>
  <PresentationFormat>Widescreen</PresentationFormat>
  <Paragraphs>55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Regular</vt:lpstr>
      <vt:lpstr>Wingdings</vt:lpstr>
      <vt:lpstr>OW Full Frame</vt:lpstr>
      <vt:lpstr>OW Plain with logo</vt:lpstr>
      <vt:lpstr>1_OW Plain with logo</vt:lpstr>
      <vt:lpstr>PowerPoint Presentation</vt:lpstr>
      <vt:lpstr>CARTILAGINOUS FISH</vt:lpstr>
      <vt:lpstr>Bony vs. Cartilaginous Fish</vt:lpstr>
      <vt:lpstr>Characteristics</vt:lpstr>
      <vt:lpstr>Characteristics</vt:lpstr>
      <vt:lpstr>Characteristics</vt:lpstr>
      <vt:lpstr>Characteristics</vt:lpstr>
      <vt:lpstr>Characteristics - Senses </vt:lpstr>
      <vt:lpstr>PowerPoint Presentation</vt:lpstr>
      <vt:lpstr>Fun Facts</vt:lpstr>
      <vt:lpstr>Fun Facts</vt:lpstr>
      <vt:lpstr>Fun Facts</vt:lpstr>
      <vt:lpstr>Fun Facts</vt:lpstr>
      <vt:lpstr>Gallery Exploration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 with image</dc:title>
  <dc:creator>Nick Chan</dc:creator>
  <cp:lastModifiedBy>Hailey Renaud</cp:lastModifiedBy>
  <cp:revision>21</cp:revision>
  <dcterms:created xsi:type="dcterms:W3CDTF">2017-06-21T20:23:04Z</dcterms:created>
  <dcterms:modified xsi:type="dcterms:W3CDTF">2018-02-01T23:30:56Z</dcterms:modified>
</cp:coreProperties>
</file>